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434" autoAdjust="0"/>
  </p:normalViewPr>
  <p:slideViewPr>
    <p:cSldViewPr snapToGrid="0">
      <p:cViewPr varScale="1">
        <p:scale>
          <a:sx n="67" d="100"/>
          <a:sy n="67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0FE11-0EB5-4C2A-935B-DAB107B13094}" type="datetimeFigureOut">
              <a:rPr lang="ru-RU" smtClean="0"/>
              <a:t>22.05.2020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7FAD3-D098-4C71-888E-6CD37A94E0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7370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0FE11-0EB5-4C2A-935B-DAB107B13094}" type="datetimeFigureOut">
              <a:rPr lang="ru-RU" smtClean="0"/>
              <a:t>22.05.2020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7FAD3-D098-4C71-888E-6CD37A94E0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4576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0FE11-0EB5-4C2A-935B-DAB107B13094}" type="datetimeFigureOut">
              <a:rPr lang="ru-RU" smtClean="0"/>
              <a:t>22.05.2020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7FAD3-D098-4C71-888E-6CD37A94E0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0041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0FE11-0EB5-4C2A-935B-DAB107B13094}" type="datetimeFigureOut">
              <a:rPr lang="ru-RU" smtClean="0"/>
              <a:t>22.05.2020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7FAD3-D098-4C71-888E-6CD37A94E0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5354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0FE11-0EB5-4C2A-935B-DAB107B13094}" type="datetimeFigureOut">
              <a:rPr lang="ru-RU" smtClean="0"/>
              <a:t>22.05.2020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7FAD3-D098-4C71-888E-6CD37A94E0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0938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0FE11-0EB5-4C2A-935B-DAB107B13094}" type="datetimeFigureOut">
              <a:rPr lang="ru-RU" smtClean="0"/>
              <a:t>22.05.2020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7FAD3-D098-4C71-888E-6CD37A94E0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7904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0FE11-0EB5-4C2A-935B-DAB107B13094}" type="datetimeFigureOut">
              <a:rPr lang="ru-RU" smtClean="0"/>
              <a:t>22.05.2020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7FAD3-D098-4C71-888E-6CD37A94E0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8012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0FE11-0EB5-4C2A-935B-DAB107B13094}" type="datetimeFigureOut">
              <a:rPr lang="ru-RU" smtClean="0"/>
              <a:t>22.05.2020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7FAD3-D098-4C71-888E-6CD37A94E0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6079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0FE11-0EB5-4C2A-935B-DAB107B13094}" type="datetimeFigureOut">
              <a:rPr lang="ru-RU" smtClean="0"/>
              <a:t>22.05.2020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7FAD3-D098-4C71-888E-6CD37A94E0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1151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0FE11-0EB5-4C2A-935B-DAB107B13094}" type="datetimeFigureOut">
              <a:rPr lang="ru-RU" smtClean="0"/>
              <a:t>22.05.2020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7FAD3-D098-4C71-888E-6CD37A94E0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0366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0FE11-0EB5-4C2A-935B-DAB107B13094}" type="datetimeFigureOut">
              <a:rPr lang="ru-RU" smtClean="0"/>
              <a:t>22.05.2020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7FAD3-D098-4C71-888E-6CD37A94E0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8983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90FE11-0EB5-4C2A-935B-DAB107B13094}" type="datetimeFigureOut">
              <a:rPr lang="ru-RU" smtClean="0"/>
              <a:t>22.05.2020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7FAD3-D098-4C71-888E-6CD37A94E0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1162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slide" Target="slide8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5" Type="http://schemas.openxmlformats.org/officeDocument/2006/relationships/slide" Target="slide6.xml"/><Relationship Id="rId4" Type="http://schemas.openxmlformats.org/officeDocument/2006/relationships/slide" Target="slide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13944" y="491748"/>
            <a:ext cx="7662046" cy="1526244"/>
          </a:xfrm>
          <a:noFill/>
        </p:spPr>
        <p:txBody>
          <a:bodyPr>
            <a:normAutofit fontScale="90000"/>
          </a:bodyPr>
          <a:lstStyle/>
          <a:p>
            <a:r>
              <a:rPr lang="ru-RU" sz="6600" b="1" dirty="0" smtClean="0">
                <a:solidFill>
                  <a:srgbClr val="FF0000"/>
                </a:solidFill>
              </a:rPr>
              <a:t>«Одно сражение – одна победа»</a:t>
            </a:r>
            <a:endParaRPr lang="ru-RU" sz="6600" b="1" dirty="0">
              <a:solidFill>
                <a:srgbClr val="FF0000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4410" y="2814802"/>
            <a:ext cx="5945186" cy="46296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488789" y="543403"/>
            <a:ext cx="7928742" cy="581038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268" y="9610"/>
            <a:ext cx="4298732" cy="3438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844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Управляющая кнопка: настраиваемая 2">
            <a:hlinkClick r:id="rId3" action="ppaction://hlinksldjump" highlightClick="1"/>
          </p:cNvPr>
          <p:cNvSpPr/>
          <p:nvPr/>
        </p:nvSpPr>
        <p:spPr>
          <a:xfrm>
            <a:off x="8796984" y="2414051"/>
            <a:ext cx="313996" cy="273270"/>
          </a:xfrm>
          <a:prstGeom prst="actionButtonBlank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Управляющая кнопка: настраиваемая 3">
            <a:hlinkClick r:id="rId4" action="ppaction://hlinksldjump" highlightClick="1"/>
          </p:cNvPr>
          <p:cNvSpPr/>
          <p:nvPr/>
        </p:nvSpPr>
        <p:spPr>
          <a:xfrm>
            <a:off x="2637484" y="6256021"/>
            <a:ext cx="313996" cy="273270"/>
          </a:xfrm>
          <a:prstGeom prst="actionButtonBlank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настраиваемая 4">
            <a:hlinkClick r:id="rId5" action="ppaction://hlinksldjump" highlightClick="1"/>
          </p:cNvPr>
          <p:cNvSpPr/>
          <p:nvPr/>
        </p:nvSpPr>
        <p:spPr>
          <a:xfrm>
            <a:off x="9023896" y="3514636"/>
            <a:ext cx="313996" cy="273271"/>
          </a:xfrm>
          <a:prstGeom prst="actionButtonBlank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настраиваемая 5">
            <a:hlinkClick r:id="rId6" action="ppaction://hlinksldjump" highlightClick="1"/>
          </p:cNvPr>
          <p:cNvSpPr/>
          <p:nvPr/>
        </p:nvSpPr>
        <p:spPr>
          <a:xfrm>
            <a:off x="3367212" y="4315905"/>
            <a:ext cx="313996" cy="273270"/>
          </a:xfrm>
          <a:prstGeom prst="actionButtonBlank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Управляющая кнопка: настраиваемая 1">
            <a:hlinkClick r:id="rId7" action="ppaction://hlinksldjump" highlightClick="1"/>
          </p:cNvPr>
          <p:cNvSpPr/>
          <p:nvPr/>
        </p:nvSpPr>
        <p:spPr>
          <a:xfrm>
            <a:off x="11258550" y="6100763"/>
            <a:ext cx="471487" cy="428527"/>
          </a:xfrm>
          <a:prstGeom prst="actionButtonBlank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391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1000" b="-4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noFill/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noFill/>
        </p:spPr>
        <p:txBody>
          <a:bodyPr/>
          <a:lstStyle/>
          <a:p>
            <a:endParaRPr lang="ru-RU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 rot="21193017">
            <a:off x="1040528" y="2621614"/>
            <a:ext cx="42882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Согласно официальным данным в боях под Ржевом в 1942‑1943 годах погибли более миллиона советских солдат и офицеров. Однако, по неофициальным данным, потери в Ржевской битве составили более 2 миллионов бойцов и командиров.</a:t>
            </a:r>
          </a:p>
        </p:txBody>
      </p:sp>
      <p:sp>
        <p:nvSpPr>
          <p:cNvPr id="18" name="Управляющая кнопка: возврат 17">
            <a:hlinkClick r:id="rId6" action="ppaction://hlinksldjump" highlightClick="1"/>
          </p:cNvPr>
          <p:cNvSpPr/>
          <p:nvPr/>
        </p:nvSpPr>
        <p:spPr>
          <a:xfrm>
            <a:off x="11175999" y="6105047"/>
            <a:ext cx="522516" cy="522514"/>
          </a:xfrm>
          <a:prstGeom prst="actionButtonReturn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Фон для военных стихов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8984" y="3928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734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33241" y="338139"/>
            <a:ext cx="5854262" cy="1175351"/>
          </a:xfrm>
        </p:spPr>
        <p:txBody>
          <a:bodyPr>
            <a:normAutofit/>
          </a:bodyPr>
          <a:lstStyle/>
          <a:p>
            <a:r>
              <a:rPr lang="ru-RU" sz="6600" b="1" dirty="0" smtClean="0">
                <a:solidFill>
                  <a:schemeClr val="tx1"/>
                </a:solidFill>
              </a:rPr>
              <a:t>Ржевская битва</a:t>
            </a:r>
            <a:endParaRPr lang="ru-RU" sz="6600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49" y="4303986"/>
            <a:ext cx="10692743" cy="2554013"/>
          </a:xfrm>
        </p:spPr>
        <p:txBody>
          <a:bodyPr>
            <a:noAutofit/>
          </a:bodyPr>
          <a:lstStyle/>
          <a:p>
            <a:pPr algn="just"/>
            <a:r>
              <a:rPr lang="ru-RU" sz="2800" dirty="0">
                <a:solidFill>
                  <a:schemeClr val="tx1"/>
                </a:solidFill>
              </a:rPr>
              <a:t>Ржевская битва - кровопролитные сражения войск Западного и Калининского фронтов против группы армий "Центр", происходившие </a:t>
            </a:r>
            <a:r>
              <a:rPr lang="ru-RU" sz="2800" dirty="0" smtClean="0">
                <a:solidFill>
                  <a:schemeClr val="tx1"/>
                </a:solidFill>
              </a:rPr>
              <a:t>на Ржевско‑</a:t>
            </a:r>
            <a:r>
              <a:rPr lang="ru-RU" sz="2800" dirty="0" err="1" smtClean="0">
                <a:solidFill>
                  <a:schemeClr val="tx1"/>
                </a:solidFill>
              </a:rPr>
              <a:t>Сычёвском</a:t>
            </a:r>
            <a:r>
              <a:rPr lang="ru-RU" sz="2800" dirty="0" smtClean="0">
                <a:solidFill>
                  <a:schemeClr val="tx1"/>
                </a:solidFill>
              </a:rPr>
              <a:t> </a:t>
            </a:r>
            <a:r>
              <a:rPr lang="ru-RU" sz="2800" dirty="0">
                <a:solidFill>
                  <a:schemeClr val="tx1"/>
                </a:solidFill>
              </a:rPr>
              <a:t>направлении с 8 января 1942 года по 31 марта 1943 года в ходе Великой Отечественной войны.</a:t>
            </a:r>
          </a:p>
        </p:txBody>
      </p:sp>
      <p:sp>
        <p:nvSpPr>
          <p:cNvPr id="4" name="Управляющая кнопка: возврат 3">
            <a:hlinkClick r:id="rId3" action="ppaction://hlinksldjump" highlightClick="1"/>
          </p:cNvPr>
          <p:cNvSpPr/>
          <p:nvPr/>
        </p:nvSpPr>
        <p:spPr>
          <a:xfrm>
            <a:off x="11164987" y="6125029"/>
            <a:ext cx="522516" cy="522514"/>
          </a:xfrm>
          <a:prstGeom prst="actionButtonReturn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0063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02513" y="548595"/>
            <a:ext cx="6223907" cy="670605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Ржевско-Вяземская операция</a:t>
            </a:r>
            <a:endParaRPr lang="ru-RU" sz="3600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180115"/>
            <a:ext cx="10515600" cy="2510972"/>
          </a:xfrm>
        </p:spPr>
        <p:txBody>
          <a:bodyPr>
            <a:normAutofit lnSpcReduction="10000"/>
          </a:bodyPr>
          <a:lstStyle/>
          <a:p>
            <a:r>
              <a:rPr lang="ru-RU" dirty="0">
                <a:solidFill>
                  <a:schemeClr val="tx1"/>
                </a:solidFill>
              </a:rPr>
              <a:t>Первая </a:t>
            </a:r>
            <a:r>
              <a:rPr lang="ru-RU" dirty="0" smtClean="0">
                <a:solidFill>
                  <a:schemeClr val="tx1"/>
                </a:solidFill>
              </a:rPr>
              <a:t>наступательная операция </a:t>
            </a:r>
            <a:r>
              <a:rPr lang="ru-RU" dirty="0">
                <a:solidFill>
                  <a:schemeClr val="tx1"/>
                </a:solidFill>
              </a:rPr>
              <a:t>состоялась в январе ‑ апреле 1942 года (Ржевско‑Вяземская</a:t>
            </a:r>
            <a:r>
              <a:rPr lang="ru-RU" dirty="0" smtClean="0">
                <a:solidFill>
                  <a:schemeClr val="tx1"/>
                </a:solidFill>
              </a:rPr>
              <a:t>). </a:t>
            </a:r>
            <a:r>
              <a:rPr lang="ru-RU" dirty="0">
                <a:solidFill>
                  <a:schemeClr val="tx1"/>
                </a:solidFill>
              </a:rPr>
              <a:t>8 января 1942 года Калининский фронт начал Ржевско‑Вяземскую операцию, являвшуюся частью общего наступления Красной Армии и продолжавшуюся до апреля 1942 года. Главная роль в этой операции отводилась Западному фронту, наступавшему силами девяти армий и двух кавалерийских корпусов и наносившему основной удар в районе Вязьмы. Главный удар по врагу западнее Ржева наносила 39‑я армия под командованием генерал‑майора Масленникова.</a:t>
            </a:r>
          </a:p>
        </p:txBody>
      </p:sp>
      <p:sp>
        <p:nvSpPr>
          <p:cNvPr id="4" name="Управляющая кнопка: возврат 3">
            <a:hlinkClick r:id="rId3" action="ppaction://hlinksldjump" highlightClick="1"/>
          </p:cNvPr>
          <p:cNvSpPr/>
          <p:nvPr/>
        </p:nvSpPr>
        <p:spPr>
          <a:xfrm>
            <a:off x="11164987" y="6125029"/>
            <a:ext cx="522516" cy="522514"/>
          </a:xfrm>
          <a:prstGeom prst="actionButtonReturn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0457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75086" y="290287"/>
            <a:ext cx="5921828" cy="914399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Ржевско-</a:t>
            </a:r>
            <a:r>
              <a:rPr lang="ru-RU" sz="3600" b="1" dirty="0" err="1" smtClean="0"/>
              <a:t>Сычёвская</a:t>
            </a:r>
            <a:r>
              <a:rPr lang="ru-RU" sz="3600" b="1" dirty="0" smtClean="0"/>
              <a:t> операция</a:t>
            </a:r>
            <a:endParaRPr lang="ru-RU" sz="3600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005940"/>
            <a:ext cx="10515600" cy="2714171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tx1"/>
                </a:solidFill>
              </a:rPr>
              <a:t>16 июля 1942 года, за день до начала Сталинградской битвы, Ставка Верховного Главнокомандования поставила перед командованием Западного и Калининского фронтов задачу наступательной Ржевско‑</a:t>
            </a:r>
            <a:r>
              <a:rPr lang="ru-RU" dirty="0" err="1">
                <a:solidFill>
                  <a:schemeClr val="tx1"/>
                </a:solidFill>
              </a:rPr>
              <a:t>Сычёвской</a:t>
            </a:r>
            <a:r>
              <a:rPr lang="ru-RU" dirty="0">
                <a:solidFill>
                  <a:schemeClr val="tx1"/>
                </a:solidFill>
              </a:rPr>
              <a:t> операции. Важнейшей особенностью этой операции должна была стать ее внезапность</a:t>
            </a:r>
            <a:r>
              <a:rPr lang="ru-RU" dirty="0" smtClean="0">
                <a:solidFill>
                  <a:schemeClr val="tx1"/>
                </a:solidFill>
              </a:rPr>
              <a:t>. </a:t>
            </a:r>
          </a:p>
          <a:p>
            <a:r>
              <a:rPr lang="ru-RU" dirty="0">
                <a:solidFill>
                  <a:schemeClr val="tx1"/>
                </a:solidFill>
              </a:rPr>
              <a:t>По данным архива Министерства обороны Красная Армия потеряла только в начальный период Ржевско‑</a:t>
            </a:r>
            <a:r>
              <a:rPr lang="ru-RU" dirty="0" err="1">
                <a:solidFill>
                  <a:schemeClr val="tx1"/>
                </a:solidFill>
              </a:rPr>
              <a:t>Сычевской</a:t>
            </a:r>
            <a:r>
              <a:rPr lang="ru-RU" dirty="0">
                <a:solidFill>
                  <a:schemeClr val="tx1"/>
                </a:solidFill>
              </a:rPr>
              <a:t> операции - с 30 июля по 23 августа 1942 года - 193 383 человека убитыми и ранеными.</a:t>
            </a:r>
          </a:p>
        </p:txBody>
      </p:sp>
      <p:sp>
        <p:nvSpPr>
          <p:cNvPr id="4" name="Управляющая кнопка: возврат 3">
            <a:hlinkClick r:id="rId3" action="ppaction://hlinksldjump" highlightClick="1"/>
          </p:cNvPr>
          <p:cNvSpPr/>
          <p:nvPr/>
        </p:nvSpPr>
        <p:spPr>
          <a:xfrm>
            <a:off x="11347450" y="6052459"/>
            <a:ext cx="522516" cy="522514"/>
          </a:xfrm>
          <a:prstGeom prst="actionButtonReturn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216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37218" y="176989"/>
            <a:ext cx="8480611" cy="1454376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/>
              <a:t> </a:t>
            </a:r>
            <a:r>
              <a:rPr lang="ru-RU" sz="3600" b="1" dirty="0" smtClean="0"/>
              <a:t>Новая</a:t>
            </a:r>
            <a:r>
              <a:rPr lang="ru-RU" sz="3600" b="1" dirty="0"/>
              <a:t> </a:t>
            </a:r>
            <a:r>
              <a:rPr lang="ru-RU" sz="3600" b="1" dirty="0" smtClean="0"/>
              <a:t>Ржевско‑Вяземская наступательная операция</a:t>
            </a:r>
            <a:endParaRPr lang="ru-RU" sz="3600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4171" y="3802743"/>
            <a:ext cx="11843658" cy="2286907"/>
          </a:xfrm>
        </p:spPr>
        <p:txBody>
          <a:bodyPr>
            <a:noAutofit/>
          </a:bodyPr>
          <a:lstStyle/>
          <a:p>
            <a:r>
              <a:rPr lang="ru-RU" dirty="0">
                <a:solidFill>
                  <a:schemeClr val="tx1"/>
                </a:solidFill>
              </a:rPr>
              <a:t>2 марта 1943 года в 14 часов 30 минут советские армии получили приказ перейти в наступление. Немецкое командование уже начало планомерный отвод своих войск от рубежа к </a:t>
            </a:r>
            <a:r>
              <a:rPr lang="ru-RU" dirty="0" smtClean="0">
                <a:solidFill>
                  <a:schemeClr val="tx1"/>
                </a:solidFill>
              </a:rPr>
              <a:t>рубежу. </a:t>
            </a:r>
            <a:r>
              <a:rPr lang="ru-RU" dirty="0">
                <a:solidFill>
                  <a:schemeClr val="tx1"/>
                </a:solidFill>
              </a:rPr>
              <a:t>К исходу дня 2 марта советскими войсками были заняты деревни </a:t>
            </a:r>
            <a:r>
              <a:rPr lang="ru-RU" dirty="0" err="1">
                <a:solidFill>
                  <a:schemeClr val="tx1"/>
                </a:solidFill>
              </a:rPr>
              <a:t>Кокошкино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Малахово</a:t>
            </a:r>
            <a:r>
              <a:rPr lang="ru-RU" dirty="0">
                <a:solidFill>
                  <a:schemeClr val="tx1"/>
                </a:solidFill>
              </a:rPr>
              <a:t>‑Волжское, </a:t>
            </a:r>
            <a:r>
              <a:rPr lang="ru-RU" dirty="0" err="1">
                <a:solidFill>
                  <a:schemeClr val="tx1"/>
                </a:solidFill>
              </a:rPr>
              <a:t>Тростино</a:t>
            </a:r>
            <a:r>
              <a:rPr lang="ru-RU" dirty="0">
                <a:solidFill>
                  <a:schemeClr val="tx1"/>
                </a:solidFill>
              </a:rPr>
              <a:t> и др. 359‑я дивизия во втором часу ночи 3 марта овладела деревней </a:t>
            </a:r>
            <a:r>
              <a:rPr lang="ru-RU" dirty="0" err="1">
                <a:solidFill>
                  <a:schemeClr val="tx1"/>
                </a:solidFill>
              </a:rPr>
              <a:t>Костерово</a:t>
            </a:r>
            <a:r>
              <a:rPr lang="ru-RU" dirty="0">
                <a:solidFill>
                  <a:schemeClr val="tx1"/>
                </a:solidFill>
              </a:rPr>
              <a:t>, 220‑я дивизия к утру вышла на линию железной дороги Москва‑Великие Луки, а в 11 часов дня после короткого боя овладела станцией </a:t>
            </a:r>
            <a:r>
              <a:rPr lang="ru-RU" dirty="0" err="1">
                <a:solidFill>
                  <a:schemeClr val="tx1"/>
                </a:solidFill>
              </a:rPr>
              <a:t>Мончалово</a:t>
            </a:r>
            <a:r>
              <a:rPr lang="ru-RU" dirty="0">
                <a:solidFill>
                  <a:schemeClr val="tx1"/>
                </a:solidFill>
              </a:rPr>
              <a:t>, 369‑я дивизия ночной атакой выбила арьергардные подразделения немцев из деревни </a:t>
            </a:r>
            <a:r>
              <a:rPr lang="ru-RU" dirty="0" err="1">
                <a:solidFill>
                  <a:schemeClr val="tx1"/>
                </a:solidFill>
              </a:rPr>
              <a:t>Петуново</a:t>
            </a:r>
            <a:r>
              <a:rPr lang="ru-RU" dirty="0">
                <a:solidFill>
                  <a:schemeClr val="tx1"/>
                </a:solidFill>
              </a:rPr>
              <a:t>, заняла деревню </a:t>
            </a:r>
            <a:r>
              <a:rPr lang="ru-RU" dirty="0" err="1">
                <a:solidFill>
                  <a:schemeClr val="tx1"/>
                </a:solidFill>
              </a:rPr>
              <a:t>Толстиково</a:t>
            </a:r>
            <a:r>
              <a:rPr lang="ru-RU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4" name="Управляющая кнопка: возврат 3">
            <a:hlinkClick r:id="rId3" action="ppaction://hlinksldjump" highlightClick="1"/>
          </p:cNvPr>
          <p:cNvSpPr/>
          <p:nvPr/>
        </p:nvSpPr>
        <p:spPr>
          <a:xfrm>
            <a:off x="11390992" y="6212116"/>
            <a:ext cx="522516" cy="522514"/>
          </a:xfrm>
          <a:prstGeom prst="actionButtonReturn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7948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00351" y="461509"/>
            <a:ext cx="9069616" cy="1438729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Значение Ржевской битвы в истории </a:t>
            </a:r>
            <a:endParaRPr lang="ru-RU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3657603"/>
            <a:ext cx="10515600" cy="2971799"/>
          </a:xfrm>
        </p:spPr>
        <p:txBody>
          <a:bodyPr>
            <a:normAutofit/>
          </a:bodyPr>
          <a:lstStyle/>
          <a:p>
            <a:pPr fontAlgn="t"/>
            <a:r>
              <a:rPr lang="ru-RU" dirty="0">
                <a:solidFill>
                  <a:schemeClr val="tx1"/>
                </a:solidFill>
              </a:rPr>
              <a:t>В советские годы Ржевская битва была «засекреченной» и власти избегали упоминаний о ней.</a:t>
            </a:r>
          </a:p>
          <a:p>
            <a:pPr fontAlgn="t"/>
            <a:r>
              <a:rPr lang="ru-RU" dirty="0">
                <a:solidFill>
                  <a:schemeClr val="tx1"/>
                </a:solidFill>
              </a:rPr>
              <a:t>В действительности о боях подо Ржевом не то чтобы не говорили, на них просто никогда не заостряли внимания. Во-первых, потому что в советской историографии бои за Ржев рассматривали не как одно сражение, растянувшееся более чем на год, а как несколько операций, не связанных друг с другом. Во-вторых, несмотря на ожесточение и потери, сражение подо Ржевом никогда не становилось ключевым на советско-германском фронте.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1851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234</Words>
  <Application>Microsoft Office PowerPoint</Application>
  <PresentationFormat>Широкоэкранный</PresentationFormat>
  <Paragraphs>14</Paragraphs>
  <Slides>8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Тема Office</vt:lpstr>
      <vt:lpstr>«Одно сражение – одна победа»</vt:lpstr>
      <vt:lpstr>Презентация PowerPoint</vt:lpstr>
      <vt:lpstr>Презентация PowerPoint</vt:lpstr>
      <vt:lpstr>Ржевская битва</vt:lpstr>
      <vt:lpstr>Ржевско-Вяземская операция</vt:lpstr>
      <vt:lpstr>Ржевско-Сычёвская операция</vt:lpstr>
      <vt:lpstr> Новая Ржевско‑Вяземская наступательная операция</vt:lpstr>
      <vt:lpstr>Значение Ржевской битвы в истории </vt:lpstr>
    </vt:vector>
  </TitlesOfParts>
  <Company>diakov.net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«Одно сражение – одна победа»</dc:title>
  <dc:creator>RePack by Diakov</dc:creator>
  <cp:lastModifiedBy>RePack by Diakov</cp:lastModifiedBy>
  <cp:revision>20</cp:revision>
  <dcterms:created xsi:type="dcterms:W3CDTF">2020-05-22T10:18:56Z</dcterms:created>
  <dcterms:modified xsi:type="dcterms:W3CDTF">2020-05-22T13:25:10Z</dcterms:modified>
</cp:coreProperties>
</file>